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34"/>
  </p:notesMasterIdLst>
  <p:sldIdLst>
    <p:sldId id="2533" r:id="rId2"/>
    <p:sldId id="2574" r:id="rId3"/>
    <p:sldId id="2575" r:id="rId4"/>
    <p:sldId id="2576" r:id="rId5"/>
    <p:sldId id="2577" r:id="rId6"/>
    <p:sldId id="2579" r:id="rId7"/>
    <p:sldId id="2580" r:id="rId8"/>
    <p:sldId id="2582" r:id="rId9"/>
    <p:sldId id="2583" r:id="rId10"/>
    <p:sldId id="2584" r:id="rId11"/>
    <p:sldId id="2586" r:id="rId12"/>
    <p:sldId id="2587" r:id="rId13"/>
    <p:sldId id="2588" r:id="rId14"/>
    <p:sldId id="2589" r:id="rId15"/>
    <p:sldId id="2590" r:id="rId16"/>
    <p:sldId id="2591" r:id="rId17"/>
    <p:sldId id="2592" r:id="rId18"/>
    <p:sldId id="2593" r:id="rId19"/>
    <p:sldId id="2594" r:id="rId20"/>
    <p:sldId id="2595" r:id="rId21"/>
    <p:sldId id="2596" r:id="rId22"/>
    <p:sldId id="2597" r:id="rId23"/>
    <p:sldId id="2581" r:id="rId24"/>
    <p:sldId id="2523" r:id="rId25"/>
    <p:sldId id="2543" r:id="rId26"/>
    <p:sldId id="2444" r:id="rId27"/>
    <p:sldId id="2538" r:id="rId28"/>
    <p:sldId id="2544" r:id="rId29"/>
    <p:sldId id="2569" r:id="rId30"/>
    <p:sldId id="2573" r:id="rId31"/>
    <p:sldId id="2561" r:id="rId32"/>
    <p:sldId id="2562" r:id="rId3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14948"/>
    <a:srgbClr val="D12A29"/>
    <a:srgbClr val="00BDB1"/>
    <a:srgbClr val="FF3736"/>
    <a:srgbClr val="FA401B"/>
    <a:srgbClr val="FFC737"/>
    <a:srgbClr val="FF5F90"/>
    <a:srgbClr val="293039"/>
    <a:srgbClr val="041B31"/>
    <a:srgbClr val="39B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63" autoAdjust="0"/>
    <p:restoredTop sz="99409" autoAdjust="0"/>
  </p:normalViewPr>
  <p:slideViewPr>
    <p:cSldViewPr snapToGrid="0" snapToObjects="1">
      <p:cViewPr varScale="1">
        <p:scale>
          <a:sx n="56" d="100"/>
          <a:sy n="56" d="100"/>
        </p:scale>
        <p:origin x="200" y="22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7850459"/>
            <a:ext cx="24377650" cy="586554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657600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680635" y="0"/>
            <a:ext cx="96970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22612478" y="644154"/>
            <a:ext cx="782782" cy="830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8525443" y="12849033"/>
            <a:ext cx="4243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2400" b="1" spc="150" dirty="0">
                <a:solidFill>
                  <a:schemeClr val="bg1">
                    <a:lumMod val="8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WWW.POWERPOINTIFY.COM</a:t>
            </a:r>
            <a:endParaRPr lang="en-US" sz="2400" b="0" i="0" spc="150" dirty="0">
              <a:solidFill>
                <a:schemeClr val="bg1">
                  <a:lumMod val="8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  <a:sym typeface="Bebas Neue" charset="0"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 bwMode="auto">
          <a:xfrm>
            <a:off x="1698266" y="12849033"/>
            <a:ext cx="1120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350" baseline="0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"/>
                <a:sym typeface="Bebas Neue" charset="0"/>
              </a:rPr>
              <a:t>MINTA</a:t>
            </a:r>
            <a:endParaRPr lang="en-US" sz="2400" b="1" i="0" spc="350" baseline="0" dirty="0">
              <a:solidFill>
                <a:schemeClr val="accent1"/>
              </a:solidFill>
              <a:latin typeface="Source Sans Pro Black" panose="020B0503030403020204" pitchFamily="34" charset="0"/>
              <a:ea typeface="Source Sans Pro Black" panose="020B0503030403020204" pitchFamily="34" charset="0"/>
              <a:cs typeface="Source Sans Pro Light" charset="0"/>
              <a:sym typeface="Bebas Neue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667175" y="799387"/>
            <a:ext cx="651387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‹N›</a:t>
            </a:fld>
            <a:endParaRPr lang="id-ID" sz="22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4034" r:id="rId2"/>
    <p:sldLayoutId id="2147484016" r:id="rId3"/>
    <p:sldLayoutId id="2147484051" r:id="rId4"/>
    <p:sldLayoutId id="2147484056" r:id="rId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53523373-0B6D-AE4F-929A-84BD0106A4B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-168275" y="-123989"/>
            <a:ext cx="24714200" cy="139053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29A8F-BEE3-A743-8EE3-4302B742BA35}"/>
              </a:ext>
            </a:extLst>
          </p:cNvPr>
          <p:cNvSpPr txBox="1"/>
          <p:nvPr/>
        </p:nvSpPr>
        <p:spPr>
          <a:xfrm>
            <a:off x="622793" y="8075481"/>
            <a:ext cx="23132064" cy="2244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ESAME DI SECURE SYSTEM DESIGN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ANNO ACCADEMICO 2020/21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FRANCESCO PIETRANTONIO. CARMINE MARRA. FRANCESCO PAPULINO.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8959F68-882C-5A43-8233-0990740D7F9B}"/>
              </a:ext>
            </a:extLst>
          </p:cNvPr>
          <p:cNvSpPr txBox="1"/>
          <p:nvPr/>
        </p:nvSpPr>
        <p:spPr>
          <a:xfrm>
            <a:off x="3538059" y="3534013"/>
            <a:ext cx="1730153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0" b="1" spc="4000" dirty="0" err="1">
                <a:solidFill>
                  <a:schemeClr val="bg1"/>
                </a:solidFill>
                <a:latin typeface="Montserrat" pitchFamily="2" charset="77"/>
              </a:rPr>
              <a:t>Wish App</a:t>
            </a:r>
            <a:endParaRPr lang="en-US" sz="22000" b="1" spc="40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9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5781290" y="841515"/>
            <a:ext cx="128737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Authorization Code Flow.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9D7FBE-217D-7A4C-B025-CB2DDB5A4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4" r="18067" b="20030"/>
          <a:stretch/>
        </p:blipFill>
        <p:spPr>
          <a:xfrm>
            <a:off x="4276272" y="2622072"/>
            <a:ext cx="15825106" cy="103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5781290" y="841515"/>
            <a:ext cx="128737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Authorization Code Flow.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0A2C6F-7EAD-A045-8D26-A24515A33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93"/>
          <a:stretch/>
        </p:blipFill>
        <p:spPr>
          <a:xfrm>
            <a:off x="7014425" y="2747790"/>
            <a:ext cx="10407446" cy="103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6247298" y="201435"/>
            <a:ext cx="1188306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Flow di autenticazione.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5723123" y="1202859"/>
            <a:ext cx="129314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servlet Auth0.</a:t>
            </a:r>
          </a:p>
        </p:txBody>
      </p:sp>
    </p:spTree>
    <p:extLst>
      <p:ext uri="{BB962C8B-B14F-4D97-AF65-F5344CB8AC3E}">
        <p14:creationId xmlns:p14="http://schemas.microsoft.com/office/powerpoint/2010/main" val="158753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839206"/>
            <a:ext cx="23557831" cy="744351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Identification and authentication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Authorization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Database access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4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7878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4045571" y="201435"/>
            <a:ext cx="1628651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10923266" y="1202859"/>
            <a:ext cx="25311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XACML.</a:t>
            </a:r>
          </a:p>
        </p:txBody>
      </p:sp>
    </p:spTree>
    <p:extLst>
      <p:ext uri="{BB962C8B-B14F-4D97-AF65-F5344CB8AC3E}">
        <p14:creationId xmlns:p14="http://schemas.microsoft.com/office/powerpoint/2010/main" val="245861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6597219" y="841515"/>
            <a:ext cx="1124186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Risorse da proteggere.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7878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4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98642" y="201435"/>
            <a:ext cx="1258036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autorizzazione.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986798" y="1202859"/>
            <a:ext cx="1840407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dell’eliminazione di una lista.</a:t>
            </a:r>
          </a:p>
        </p:txBody>
      </p:sp>
    </p:spTree>
    <p:extLst>
      <p:ext uri="{BB962C8B-B14F-4D97-AF65-F5344CB8AC3E}">
        <p14:creationId xmlns:p14="http://schemas.microsoft.com/office/powerpoint/2010/main" val="6252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7878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6C4A2F8-D3F1-1144-AC58-B9412902A526}"/>
              </a:ext>
            </a:extLst>
          </p:cNvPr>
          <p:cNvSpPr>
            <a:spLocks/>
          </p:cNvSpPr>
          <p:nvPr/>
        </p:nvSpPr>
        <p:spPr bwMode="auto">
          <a:xfrm>
            <a:off x="2838513" y="201435"/>
            <a:ext cx="187006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Protezione dell’integrità delle policy.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E3136AB-8223-C54D-AC78-D2585D9125FB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38475A89-B070-6044-9726-B97D4BBD64DE}"/>
              </a:ext>
            </a:extLst>
          </p:cNvPr>
          <p:cNvSpPr>
            <a:spLocks/>
          </p:cNvSpPr>
          <p:nvPr/>
        </p:nvSpPr>
        <p:spPr bwMode="auto">
          <a:xfrm>
            <a:off x="8698299" y="1202859"/>
            <a:ext cx="698107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Hashing con SHA-256.</a:t>
            </a:r>
          </a:p>
        </p:txBody>
      </p:sp>
    </p:spTree>
    <p:extLst>
      <p:ext uri="{BB962C8B-B14F-4D97-AF65-F5344CB8AC3E}">
        <p14:creationId xmlns:p14="http://schemas.microsoft.com/office/powerpoint/2010/main" val="67844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839206"/>
            <a:ext cx="23557831" cy="744351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Identification and authentication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Authorization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Database access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2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7878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4204273" y="201435"/>
            <a:ext cx="1596911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sicura con il DB.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9832423" y="1202859"/>
            <a:ext cx="47128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JDBC over SSL.</a:t>
            </a:r>
          </a:p>
        </p:txBody>
      </p:sp>
    </p:spTree>
    <p:extLst>
      <p:ext uri="{BB962C8B-B14F-4D97-AF65-F5344CB8AC3E}">
        <p14:creationId xmlns:p14="http://schemas.microsoft.com/office/powerpoint/2010/main" val="49556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197541" y="841515"/>
            <a:ext cx="1004121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Problem statement.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7878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24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839206"/>
            <a:ext cx="23557831" cy="744351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Identification and authentication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Authorization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Database access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87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7878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5996431" y="201435"/>
            <a:ext cx="1238480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Assessment di sicurezza.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9432476" y="1202859"/>
            <a:ext cx="551272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NIST livello low.</a:t>
            </a:r>
          </a:p>
        </p:txBody>
      </p:sp>
    </p:spTree>
    <p:extLst>
      <p:ext uri="{BB962C8B-B14F-4D97-AF65-F5344CB8AC3E}">
        <p14:creationId xmlns:p14="http://schemas.microsoft.com/office/powerpoint/2010/main" val="24973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7878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5996431" y="201435"/>
            <a:ext cx="1238480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Assessment di sicurezza.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2366445" y="1202859"/>
            <a:ext cx="1964480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Possibili migliorie per raggiungere NIST livello moderate.</a:t>
            </a:r>
          </a:p>
        </p:txBody>
      </p:sp>
    </p:spTree>
    <p:extLst>
      <p:ext uri="{BB962C8B-B14F-4D97-AF65-F5344CB8AC3E}">
        <p14:creationId xmlns:p14="http://schemas.microsoft.com/office/powerpoint/2010/main" val="27322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2E2533BC-048B-FD4C-8AF2-5B346898D4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1361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54492" y="3544864"/>
            <a:ext cx="10633390" cy="781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8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una funzione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Decimazione e oversampling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 brano musicale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Ritaglia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Tracciamento del contorno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una figura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4005539" y="375689"/>
            <a:ext cx="65899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Funzionalità.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Placeholder 10">
            <a:extLst>
              <a:ext uri="{FF2B5EF4-FFF2-40B4-BE49-F238E27FC236}">
                <a16:creationId xmlns:a16="http://schemas.microsoft.com/office/drawing/2014/main" id="{37985865-AF60-7041-84E7-941E89A78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26400"/>
            <a:ext cx="11372424" cy="10489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187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1983816" y="4212156"/>
            <a:ext cx="10633390" cy="676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il pulsante “Seleziona un’immagine” è possibile aprire una finestra per la selezione di un file immagine da importare.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Una volta importato il file, questo sarà visualizzato nella sezione in basso.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su uno dei tre pulsanti sulla destra sarà aperta la relativa finestra per effettuare l’elaborazione corrispondente.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3519027" y="151913"/>
            <a:ext cx="7562968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Elaborazioni di</a:t>
            </a:r>
          </a:p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un’immagine.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99BA195D-5E5C-2544-8994-2BC70D08C5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1238" r="1650" b="2012"/>
          <a:stretch/>
        </p:blipFill>
        <p:spPr>
          <a:xfrm>
            <a:off x="0" y="-1"/>
            <a:ext cx="9875520" cy="13718883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136425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4282476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34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282477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31592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737" r="-550" b="62779"/>
          <a:stretch/>
        </p:blipFill>
        <p:spPr>
          <a:xfrm>
            <a:off x="-282577" y="6413801"/>
            <a:ext cx="24942800" cy="7352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5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D1ACAF17-29C6-F145-8B51-AB14077F46E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6626410" y="468379"/>
            <a:ext cx="1112484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Ritaglia un’immagine.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37969" y="4057552"/>
            <a:ext cx="7689016" cy="765273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Una volta cliccato il pulsante “Ritaglia l’immagine” nella finestra precedente, verrà aperta una finestra in cui è possibile selezionare una porzione di immagine.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La selezione avviene cliccando sul pulsante sinistro del mouse e trascinando il puntatore. Una volta sollevato il dito dal pulsante, verrà prelevata la porzione di immagine e aggiornata la visualizzazione nella finestra precedente.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3550"/>
          <a:stretch/>
        </p:blipFill>
        <p:spPr>
          <a:xfrm>
            <a:off x="9841832" y="2527370"/>
            <a:ext cx="14535818" cy="1118863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8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38091052-DDC5-9648-BAA9-815C1776353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0" y="0"/>
            <a:ext cx="24377650" cy="13716000"/>
          </a:xfrm>
        </p:spPr>
      </p:pic>
      <p:sp>
        <p:nvSpPr>
          <p:cNvPr id="22" name="Rectangle 21"/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FBDC3-6212-CB41-972B-D2ABE5C577AC}"/>
              </a:ext>
            </a:extLst>
          </p:cNvPr>
          <p:cNvSpPr txBox="1"/>
          <p:nvPr/>
        </p:nvSpPr>
        <p:spPr>
          <a:xfrm>
            <a:off x="8718716" y="8339792"/>
            <a:ext cx="6929782" cy="545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60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CENNI TEORICI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149F9-798C-A147-B237-F94BA19F79ED}"/>
              </a:ext>
            </a:extLst>
          </p:cNvPr>
          <p:cNvSpPr txBox="1"/>
          <p:nvPr/>
        </p:nvSpPr>
        <p:spPr>
          <a:xfrm>
            <a:off x="1246157" y="4074527"/>
            <a:ext cx="2187489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INTERPOLAZIONE</a:t>
            </a:r>
          </a:p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DI UN’IMMAGINE</a:t>
            </a:r>
          </a:p>
        </p:txBody>
      </p:sp>
    </p:spTree>
    <p:extLst>
      <p:ext uri="{BB962C8B-B14F-4D97-AF65-F5344CB8AC3E}">
        <p14:creationId xmlns:p14="http://schemas.microsoft.com/office/powerpoint/2010/main" val="3436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5852159" y="1202859"/>
            <a:ext cx="126733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componenti e connettori.</a:t>
            </a:r>
          </a:p>
        </p:txBody>
      </p:sp>
    </p:spTree>
    <p:extLst>
      <p:ext uri="{BB962C8B-B14F-4D97-AF65-F5344CB8AC3E}">
        <p14:creationId xmlns:p14="http://schemas.microsoft.com/office/powerpoint/2010/main" val="10331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812D96-B41D-AC47-9B10-F40641B7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58" y="5357171"/>
            <a:ext cx="9994900" cy="756920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37187"/>
            <a:ext cx="20888047" cy="11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valore interpolato in un punto di query si basa sull'interpolazione lineare dei valori nei punti della griglia che sono adiacenti in ciascuna rispettiva dimensione.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5166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Lineare</a:t>
            </a:r>
          </a:p>
        </p:txBody>
      </p:sp>
    </p:spTree>
    <p:extLst>
      <p:ext uri="{BB962C8B-B14F-4D97-AF65-F5344CB8AC3E}">
        <p14:creationId xmlns:p14="http://schemas.microsoft.com/office/powerpoint/2010/main" val="1308663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5170BF-3EA0-184B-A2C9-9CB165D5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45" y="9103026"/>
            <a:ext cx="11199360" cy="4239758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-1043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84066"/>
            <a:ext cx="20888047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campionamento è una tecnica che consiste nel convertire un segnale continuo nel tempo oppure nello spazio in un segnale discreto, valutandone l'ampiezza a intervalli temporali o spaziali solitamente regolari.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 questo modo, a seguito di una successiva operazione di quantizzazione e conversione, è possibile ottenere una stringa digitale (discreta nel tempo o nello spazio e nell'ampiezza) che approssimi quella continua originaria.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tempo T che intercorre tra una valutazione e l'altra è detto intervallo spaziale o temporale di campionamento. La frequenza di campionamento 1/T è invece il reciproco dell'intervallo spaziale o temporale di campionamento.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205973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Campionamento di un segnale</a:t>
            </a:r>
          </a:p>
        </p:txBody>
      </p:sp>
    </p:spTree>
    <p:extLst>
      <p:ext uri="{BB962C8B-B14F-4D97-AF65-F5344CB8AC3E}">
        <p14:creationId xmlns:p14="http://schemas.microsoft.com/office/powerpoint/2010/main" val="2738015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44801" y="4604436"/>
            <a:ext cx="20888047" cy="729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l'interpolazione di una serie di valori con una funzione polinomiale che passa per i punti dati. 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un caso particolare di approssimazione tramite polinomi, dove il vettore degli scarti r, ovvero il vettore dei quadrati della distanza tra il valore dato in un nodo e il valore del polinomio approssimante in quel nodo, è nullo. </a:t>
            </a: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Mentre per l'approssimazione polinomiale si vuole trovare un polinomio che approssima i valori dati con un errore minimo, nell'interpolazione si vuole trovare il polinomio che passa esattamente per quei punti.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Sebbene il polinomio di interpolazione assuma il valore esatto nei nodi dati, all’aumentare del grado esso tenderà ad oscillare maggiormente tra un punto e l'altro, dando quindi una previsione del valore in quelle aree che sarà peggiore di quella data da un polinomio di grado inferiore.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18144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Interpolazione polinomiale</a:t>
            </a:r>
          </a:p>
        </p:txBody>
      </p:sp>
    </p:spTree>
    <p:extLst>
      <p:ext uri="{BB962C8B-B14F-4D97-AF65-F5344CB8AC3E}">
        <p14:creationId xmlns:p14="http://schemas.microsoft.com/office/powerpoint/2010/main" val="376410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8003391" y="1202859"/>
            <a:ext cx="837088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dei package.</a:t>
            </a:r>
          </a:p>
        </p:txBody>
      </p:sp>
    </p:spTree>
    <p:extLst>
      <p:ext uri="{BB962C8B-B14F-4D97-AF65-F5344CB8AC3E}">
        <p14:creationId xmlns:p14="http://schemas.microsoft.com/office/powerpoint/2010/main" val="320079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7531308" y="1202859"/>
            <a:ext cx="931505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deployment.</a:t>
            </a:r>
          </a:p>
        </p:txBody>
      </p:sp>
    </p:spTree>
    <p:extLst>
      <p:ext uri="{BB962C8B-B14F-4D97-AF65-F5344CB8AC3E}">
        <p14:creationId xmlns:p14="http://schemas.microsoft.com/office/powerpoint/2010/main" val="10210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839206"/>
            <a:ext cx="23557831" cy="670895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Identification and authentication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Authorization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Database access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6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839206"/>
            <a:ext cx="23557831" cy="744351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Identification and authentication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Authorization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Database access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7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10353052" y="841515"/>
            <a:ext cx="373018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OpenID.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7878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09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474861" y="841515"/>
            <a:ext cx="94865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7878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7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4">
      <a:dk1>
        <a:srgbClr val="5D5C5D"/>
      </a:dk1>
      <a:lt1>
        <a:srgbClr val="FFFFFF"/>
      </a:lt1>
      <a:dk2>
        <a:srgbClr val="443946"/>
      </a:dk2>
      <a:lt2>
        <a:srgbClr val="FFFFFF"/>
      </a:lt2>
      <a:accent1>
        <a:srgbClr val="4F65D9"/>
      </a:accent1>
      <a:accent2>
        <a:srgbClr val="7E8FFE"/>
      </a:accent2>
      <a:accent3>
        <a:srgbClr val="8F9FF1"/>
      </a:accent3>
      <a:accent4>
        <a:srgbClr val="F3C890"/>
      </a:accent4>
      <a:accent5>
        <a:srgbClr val="000B28"/>
      </a:accent5>
      <a:accent6>
        <a:srgbClr val="DFDFDF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31979</TotalTime>
  <Words>2371</Words>
  <Application>Microsoft Macintosh PowerPoint</Application>
  <PresentationFormat>Personalizzato</PresentationFormat>
  <Paragraphs>220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Arial</vt:lpstr>
      <vt:lpstr>Calibri</vt:lpstr>
      <vt:lpstr>Lato Light</vt:lpstr>
      <vt:lpstr>Montserrat</vt:lpstr>
      <vt:lpstr>Montserrat Black</vt:lpstr>
      <vt:lpstr>Source Sans Pro</vt:lpstr>
      <vt:lpstr>Source Sans Pro Black</vt:lpstr>
      <vt:lpstr>Source Sans Pro Light</vt:lpstr>
      <vt:lpstr>Source Sans Pro Regular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Templates</dc:title>
  <dc:subject/>
  <dc:creator>Slidesmash</dc:creator>
  <cp:keywords/>
  <dc:description/>
  <cp:lastModifiedBy>FRANCESCO PIETRANTONIO</cp:lastModifiedBy>
  <cp:revision>6412</cp:revision>
  <dcterms:created xsi:type="dcterms:W3CDTF">2014-11-12T21:47:38Z</dcterms:created>
  <dcterms:modified xsi:type="dcterms:W3CDTF">2021-02-17T19:31:16Z</dcterms:modified>
  <cp:category/>
</cp:coreProperties>
</file>